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5143500" cx="9144000"/>
  <p:notesSz cx="6858000" cy="9144000"/>
  <p:embeddedFontLst>
    <p:embeddedFont>
      <p:font typeface="Raleway"/>
      <p:regular r:id="rId29"/>
      <p:bold r:id="rId30"/>
      <p:italic r:id="rId31"/>
      <p:boldItalic r:id="rId32"/>
    </p:embeddedFont>
    <p:embeddedFont>
      <p:font typeface="Lato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aleway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aleway-italic.fntdata"/><Relationship Id="rId30" Type="http://schemas.openxmlformats.org/officeDocument/2006/relationships/font" Target="fonts/Raleway-bold.fntdata"/><Relationship Id="rId11" Type="http://schemas.openxmlformats.org/officeDocument/2006/relationships/slide" Target="slides/slide6.xml"/><Relationship Id="rId33" Type="http://schemas.openxmlformats.org/officeDocument/2006/relationships/font" Target="fonts/Lato-regular.fntdata"/><Relationship Id="rId10" Type="http://schemas.openxmlformats.org/officeDocument/2006/relationships/slide" Target="slides/slide5.xml"/><Relationship Id="rId32" Type="http://schemas.openxmlformats.org/officeDocument/2006/relationships/font" Target="fonts/Raleway-boldItalic.fntdata"/><Relationship Id="rId13" Type="http://schemas.openxmlformats.org/officeDocument/2006/relationships/slide" Target="slides/slide8.xml"/><Relationship Id="rId35" Type="http://schemas.openxmlformats.org/officeDocument/2006/relationships/font" Target="fonts/Lato-italic.fntdata"/><Relationship Id="rId12" Type="http://schemas.openxmlformats.org/officeDocument/2006/relationships/slide" Target="slides/slide7.xml"/><Relationship Id="rId34" Type="http://schemas.openxmlformats.org/officeDocument/2006/relationships/font" Target="fonts/Lato-bold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schemas.openxmlformats.org/officeDocument/2006/relationships/font" Target="fonts/Lato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35a67fe4d6_2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35a67fe4d6_2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35a67fe4d6_2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135a67fe4d6_2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35a67fe4d6_2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35a67fe4d6_2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135a67fe4d6_2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135a67fe4d6_2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35a67fe4d6_2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135a67fe4d6_2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35a67fe4d6_2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135a67fe4d6_2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35a67fe4d6_2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135a67fe4d6_2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35a67fe4d6_2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135a67fe4d6_2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35a67fe4d6_2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135a67fe4d6_2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135a67fe4d6_2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135a67fe4d6_2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e8b5d32750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e8b5d32750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3486fc3423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13486fc3423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135a67fe4d6_2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135a67fe4d6_2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13486fc3423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13486fc3423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e8b5d32750_1_2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e8b5d32750_1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35a67fe4d6_2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35a67fe4d6_2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35a67fe4d6_2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135a67fe4d6_2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fc46c5a30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fc46c5a30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3486fc3423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3486fc3423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3486fc3423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3486fc3423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35a67fe4d6_2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135a67fe4d6_2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35a67fe4d6_2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35a67fe4d6_2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hyperlink" Target="https://www.scidatacon.org/IDW-2022/sessions/440/paper/1038/" TargetMode="External"/><Relationship Id="rId9" Type="http://schemas.openxmlformats.org/officeDocument/2006/relationships/image" Target="../media/image1.png"/><Relationship Id="rId5" Type="http://schemas.openxmlformats.org/officeDocument/2006/relationships/hyperlink" Target="https://www.scidatacon.org/IDW-2022/sessions/440/" TargetMode="External"/><Relationship Id="rId6" Type="http://schemas.openxmlformats.org/officeDocument/2006/relationships/hyperlink" Target="https://scholia.toolforge.org/author/Q20895785" TargetMode="External"/><Relationship Id="rId7" Type="http://schemas.openxmlformats.org/officeDocument/2006/relationships/hyperlink" Target="https://doi.org/10.5281/zenodo.6670026" TargetMode="External"/><Relationship Id="rId8" Type="http://schemas.openxmlformats.org/officeDocument/2006/relationships/hyperlink" Target="https://commons.wikimedia.org/wiki/File:Wikidata-logo.svg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ww.wikidata.org/wiki/Wikidata:Project_chat" TargetMode="External"/><Relationship Id="rId4" Type="http://schemas.openxmlformats.org/officeDocument/2006/relationships/hyperlink" Target="https://www.wikidata.org/wiki/Wikidata:WikiProjects" TargetMode="External"/><Relationship Id="rId5" Type="http://schemas.openxmlformats.org/officeDocument/2006/relationships/hyperlink" Target="https://www.wikidata.org/wiki/Wikidata:Property_proposal" TargetMode="External"/><Relationship Id="rId6" Type="http://schemas.openxmlformats.org/officeDocument/2006/relationships/hyperlink" Target="https://www.wikidata.org/wiki/Wikidata:Requests_for_permissions/Bot" TargetMode="External"/><Relationship Id="rId7" Type="http://schemas.openxmlformats.org/officeDocument/2006/relationships/hyperlink" Target="https://www.wikidata.org/wiki/Wikidata:Request_a_query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diff.wikimedia.org/2013/04/25/the-wikidata-revolution/" TargetMode="External"/><Relationship Id="rId4" Type="http://schemas.openxmlformats.org/officeDocument/2006/relationships/hyperlink" Target="https://wikimediafoundation.org/about/annualreport/2020-2021-annual-report/donors/" TargetMode="External"/><Relationship Id="rId5" Type="http://schemas.openxmlformats.org/officeDocument/2006/relationships/hyperlink" Target="http://portal.volkswagenstiftung.de/search/projectDetails.do?ref=97863" TargetMode="External"/><Relationship Id="rId6" Type="http://schemas.openxmlformats.org/officeDocument/2006/relationships/hyperlink" Target="https://sloan.org/grant-detail/9729" TargetMode="External"/><Relationship Id="rId7" Type="http://schemas.openxmlformats.org/officeDocument/2006/relationships/hyperlink" Target="https://twitter.com/andrawaag/status/1531965387457323010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1" Type="http://schemas.openxmlformats.org/officeDocument/2006/relationships/hyperlink" Target="https://reasonator.toolforge.org/" TargetMode="External"/><Relationship Id="rId10" Type="http://schemas.openxmlformats.org/officeDocument/2006/relationships/hyperlink" Target="https://ordia.toolforge.org/" TargetMode="External"/><Relationship Id="rId13" Type="http://schemas.openxmlformats.org/officeDocument/2006/relationships/hyperlink" Target="https://www.wikidata.org/wiki/Wikidata:Tools" TargetMode="External"/><Relationship Id="rId12" Type="http://schemas.openxmlformats.org/officeDocument/2006/relationships/hyperlink" Target="https://inventaire.io/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www.wikidata.org/wiki/Wikidata:Main_Page" TargetMode="External"/><Relationship Id="rId4" Type="http://schemas.openxmlformats.org/officeDocument/2006/relationships/hyperlink" Target="https://www.wikidata.org/w/api.php" TargetMode="External"/><Relationship Id="rId9" Type="http://schemas.openxmlformats.org/officeDocument/2006/relationships/hyperlink" Target="https://scholia.toolforge.org/" TargetMode="External"/><Relationship Id="rId15" Type="http://schemas.openxmlformats.org/officeDocument/2006/relationships/hyperlink" Target="https://www.wikidata.org/wiki/Help:Lua" TargetMode="External"/><Relationship Id="rId14" Type="http://schemas.openxmlformats.org/officeDocument/2006/relationships/hyperlink" Target="https://cardgame.blinry.org/?Q35273" TargetMode="External"/><Relationship Id="rId16" Type="http://schemas.openxmlformats.org/officeDocument/2006/relationships/hyperlink" Target="https://author-disambiguator.toolforge.org/" TargetMode="External"/><Relationship Id="rId5" Type="http://schemas.openxmlformats.org/officeDocument/2006/relationships/hyperlink" Target="https://www.wikidata.org/wiki/Wikidata:Pywikibot_-_Python_3_Tutorial" TargetMode="External"/><Relationship Id="rId6" Type="http://schemas.openxmlformats.org/officeDocument/2006/relationships/hyperlink" Target="https://www.wikidata.org/wiki/Q31743627" TargetMode="External"/><Relationship Id="rId7" Type="http://schemas.openxmlformats.org/officeDocument/2006/relationships/hyperlink" Target="https://phabricator.wikimedia.org/project/view/71/" TargetMode="External"/><Relationship Id="rId8" Type="http://schemas.openxmlformats.org/officeDocument/2006/relationships/hyperlink" Target="https://wikitech.wikimedia.org/wiki/PAWS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://doi.org/10.5281/zenodo.4321982" TargetMode="External"/></Relationships>
</file>

<file path=ppt/slides/_rels/slide19.xml.rels><?xml version="1.0" encoding="UTF-8" standalone="yes"?><Relationships xmlns="http://schemas.openxmlformats.org/package/2006/relationships"><Relationship Id="rId10" Type="http://schemas.openxmlformats.org/officeDocument/2006/relationships/hyperlink" Target="https://www.wikibase.cloud/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www.wikidata.org/wiki/Help:Handling_sitelinks_overlapping_multiple_items" TargetMode="External"/><Relationship Id="rId4" Type="http://schemas.openxmlformats.org/officeDocument/2006/relationships/hyperlink" Target="https://www.wikidata.org/wiki/Property:P3387" TargetMode="External"/><Relationship Id="rId9" Type="http://schemas.openxmlformats.org/officeDocument/2006/relationships/hyperlink" Target="https://toolforge.org" TargetMode="External"/><Relationship Id="rId5" Type="http://schemas.openxmlformats.org/officeDocument/2006/relationships/hyperlink" Target="https://www.wikidata.org/wiki/Property:P3465" TargetMode="External"/><Relationship Id="rId6" Type="http://schemas.openxmlformats.org/officeDocument/2006/relationships/hyperlink" Target="https://www.wikidata.org/wiki/Help:Namespaces" TargetMode="External"/><Relationship Id="rId7" Type="http://schemas.openxmlformats.org/officeDocument/2006/relationships/hyperlink" Target="https://www.wikidata.org/wiki/Wikidata:Wikibase" TargetMode="External"/><Relationship Id="rId8" Type="http://schemas.openxmlformats.org/officeDocument/2006/relationships/hyperlink" Target="https://www.wikidata.org/wiki/Wikidata:SPARQL_query_service/Federated_queries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commons.wikimedia.org/wiki/File:Autocompletion_in_the_Wikidata_Query_Service_user_interface_while_building_a_query_involving_Wikidata_property_P2175_(medical_condition_treated)_in_Hindi_-_2022-03-31_23-20-51.png" TargetMode="External"/><Relationship Id="rId4" Type="http://schemas.openxmlformats.org/officeDocument/2006/relationships/hyperlink" Target="https://phabricator.wikimedia.org/T206560" TargetMode="External"/><Relationship Id="rId5" Type="http://schemas.openxmlformats.org/officeDocument/2006/relationships/hyperlink" Target="https://www.wikidata.org/wiki/Wikidata:WikiProject_sum_of_all_paintings" TargetMode="External"/><Relationship Id="rId6" Type="http://schemas.openxmlformats.org/officeDocument/2006/relationships/hyperlink" Target="https://meta.wikimedia.org/wiki/WikiCite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meta.wikimedia.org/wiki/Special:Search?search=Wikidata&amp;prefix=Learning+patterns%2F&amp;fulltext=Search+the+Pattern+Library&amp;fulltext=Search&amp;ns0=1&amp;ns6=1&amp;ns12=1&amp;ns200=1&amp;ns202=1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doi.org/10.5281/zenodo.6670026" TargetMode="External"/><Relationship Id="rId4" Type="http://schemas.openxmlformats.org/officeDocument/2006/relationships/hyperlink" Target="https://www.wikidata.org/wiki/User:Daniel_Mietchen" TargetMode="External"/><Relationship Id="rId9" Type="http://schemas.openxmlformats.org/officeDocument/2006/relationships/hyperlink" Target="https://igdore.org/" TargetMode="External"/><Relationship Id="rId5" Type="http://schemas.openxmlformats.org/officeDocument/2006/relationships/hyperlink" Target="https://twitter.com/EvoMRI" TargetMode="External"/><Relationship Id="rId6" Type="http://schemas.openxmlformats.org/officeDocument/2006/relationships/hyperlink" Target="https://orcid.org/0000-0001-9488-1870" TargetMode="External"/><Relationship Id="rId7" Type="http://schemas.openxmlformats.org/officeDocument/2006/relationships/hyperlink" Target="https://www.igb-berlin.de/en" TargetMode="External"/><Relationship Id="rId8" Type="http://schemas.openxmlformats.org/officeDocument/2006/relationships/hyperlink" Target="https://ronininstitute.org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hyperlink" Target="https://commons.wikimedia.org/wiki/File:Global_Air_and_Sea_Routes_(17650139495).jpg" TargetMode="External"/><Relationship Id="rId10" Type="http://schemas.openxmlformats.org/officeDocument/2006/relationships/hyperlink" Target="https://creativecommons.org/licenses/by/2.0/deed.en" TargetMode="External"/><Relationship Id="rId9" Type="http://schemas.openxmlformats.org/officeDocument/2006/relationships/hyperlink" Target="https://www.flickr.com/people/64097751@N00" TargetMode="External"/><Relationship Id="rId5" Type="http://schemas.openxmlformats.org/officeDocument/2006/relationships/hyperlink" Target="https://commons.wikimedia.org/wiki/File:Global_Air_and_Sea_Routes_(17650139495).jpg" TargetMode="External"/><Relationship Id="rId6" Type="http://schemas.openxmlformats.org/officeDocument/2006/relationships/hyperlink" Target="https://commons.wikimedia.org/wiki/File:Global_Air_and_Sea_Routes_(17650139495).jpg" TargetMode="External"/><Relationship Id="rId7" Type="http://schemas.openxmlformats.org/officeDocument/2006/relationships/hyperlink" Target="https://commons.wikimedia.org/wiki/File:Global_Air_and_Sea_Routes_(17650139495).jpg" TargetMode="External"/><Relationship Id="rId8" Type="http://schemas.openxmlformats.org/officeDocument/2006/relationships/hyperlink" Target="https://commons.wikimedia.org/wiki/File:Global_Air_and_Sea_Routes_(17650139495).jpg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creativecommons.org/publicdomain/zero/1.0/" TargetMode="External"/><Relationship Id="rId4" Type="http://schemas.openxmlformats.org/officeDocument/2006/relationships/hyperlink" Target="https://commons.wikimedia.org/wiki/File:Wikidata-logo.svg" TargetMode="External"/><Relationship Id="rId5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hyperlink" Target="https://w.wiki/ho3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hyperlink" Target="https://w.wiki/8jz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hyperlink" Target="https://scholia.toolforge.org/topic/Q183368#uses" TargetMode="External"/><Relationship Id="rId5" Type="http://schemas.openxmlformats.org/officeDocument/2006/relationships/hyperlink" Target="https://www.wikidata.org/wiki/Wikidata:Contribute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wikidata.org/wiki/Wikidata:WikidataCon" TargetMode="External"/><Relationship Id="rId10" Type="http://schemas.openxmlformats.org/officeDocument/2006/relationships/hyperlink" Target="https://www.wikidata.org/wiki/Category:Wikidata_birthday" TargetMode="External"/><Relationship Id="rId13" Type="http://schemas.openxmlformats.org/officeDocument/2006/relationships/hyperlink" Target="https://www.wikidata.org/wiki/Wikidata:Training" TargetMode="External"/><Relationship Id="rId12" Type="http://schemas.openxmlformats.org/officeDocument/2006/relationships/hyperlink" Target="https://www.wikidata.org/wiki/Wikidata:Events/Data_Quality_Days_2022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wikidata.org/wiki/Wikidata:Tours" TargetMode="External"/><Relationship Id="rId4" Type="http://schemas.openxmlformats.org/officeDocument/2006/relationships/hyperlink" Target="https://www.wikidata.org/wiki/Wikidata:Data_donation" TargetMode="External"/><Relationship Id="rId9" Type="http://schemas.openxmlformats.org/officeDocument/2006/relationships/hyperlink" Target="https://www.wikidata.org/wiki/Category:Wikidata_Events" TargetMode="External"/><Relationship Id="rId15" Type="http://schemas.openxmlformats.org/officeDocument/2006/relationships/hyperlink" Target="https://commons.wikimedia.org/wiki/Category:Thanks_notifications" TargetMode="External"/><Relationship Id="rId14" Type="http://schemas.openxmlformats.org/officeDocument/2006/relationships/hyperlink" Target="https://www.semantic-web-journal.net/blog/call-papers-special-issue-wikidata-construction-evaluation-and-applications" TargetMode="External"/><Relationship Id="rId16" Type="http://schemas.openxmlformats.org/officeDocument/2006/relationships/hyperlink" Target="https://www.wikidata.org/wiki/Wikidata:Tools" TargetMode="External"/><Relationship Id="rId5" Type="http://schemas.openxmlformats.org/officeDocument/2006/relationships/hyperlink" Target="https://www.wikidata.org/wiki/Wikidata:Assume_good_faith" TargetMode="External"/><Relationship Id="rId6" Type="http://schemas.openxmlformats.org/officeDocument/2006/relationships/hyperlink" Target="https://ores.wikimedia.org/" TargetMode="External"/><Relationship Id="rId7" Type="http://schemas.openxmlformats.org/officeDocument/2006/relationships/hyperlink" Target="https://www.wikidata.org/wiki/Wikidata:Notability" TargetMode="External"/><Relationship Id="rId8" Type="http://schemas.openxmlformats.org/officeDocument/2006/relationships/hyperlink" Target="https://www.wikidata.org/wiki/Wikidata:Status_updates/2022_06_20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075" y="183800"/>
            <a:ext cx="9201075" cy="403895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3"/>
          <p:cNvSpPr txBox="1"/>
          <p:nvPr>
            <p:ph type="ctrTitle"/>
          </p:nvPr>
        </p:nvSpPr>
        <p:spPr>
          <a:xfrm>
            <a:off x="1415250" y="2465450"/>
            <a:ext cx="7851900" cy="20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</a:rPr>
              <a:t>    Wikidata as a </a:t>
            </a:r>
            <a:endParaRPr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</a:rPr>
              <a:t>data collaboration </a:t>
            </a:r>
            <a:endParaRPr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</a:rPr>
              <a:t>across multiple boundaries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88" name="Google Shape;88;p13"/>
          <p:cNvSpPr txBox="1"/>
          <p:nvPr>
            <p:ph idx="1" type="subTitle"/>
          </p:nvPr>
        </p:nvSpPr>
        <p:spPr>
          <a:xfrm>
            <a:off x="958225" y="4392100"/>
            <a:ext cx="7688100" cy="72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4"/>
              </a:rPr>
              <a:t>SciDataCon 2022</a:t>
            </a:r>
            <a:r>
              <a:rPr lang="en-GB"/>
              <a:t> session “</a:t>
            </a:r>
            <a:r>
              <a:rPr lang="en-GB" u="sng">
                <a:solidFill>
                  <a:schemeClr val="hlink"/>
                </a:solidFill>
                <a:hlinkClick r:id="rId5"/>
              </a:rPr>
              <a:t>Data Collaborations Across Boundaries</a:t>
            </a:r>
            <a:r>
              <a:rPr lang="en-GB"/>
              <a:t>”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accent5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Daniel Mietchen</a:t>
            </a:r>
            <a:r>
              <a:rPr lang="en-GB"/>
              <a:t> - </a:t>
            </a:r>
            <a:r>
              <a:rPr lang="en-GB"/>
              <a:t>21 June 2022 - DOI: </a:t>
            </a:r>
            <a:r>
              <a:rPr lang="en-GB" u="sng">
                <a:solidFill>
                  <a:schemeClr val="hlink"/>
                </a:solidFill>
                <a:hlinkClick r:id="rId7"/>
              </a:rPr>
              <a:t>10.5281/zenodo.6670026</a:t>
            </a:r>
            <a:endParaRPr/>
          </a:p>
        </p:txBody>
      </p:sp>
      <p:pic>
        <p:nvPicPr>
          <p:cNvPr id="89" name="Google Shape;89;p1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02032" y="3281723"/>
            <a:ext cx="1292918" cy="72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 txBox="1"/>
          <p:nvPr/>
        </p:nvSpPr>
        <p:spPr>
          <a:xfrm>
            <a:off x="231250" y="1658175"/>
            <a:ext cx="8710200" cy="30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Point for discussion: 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Thank you button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What if research infrastructures would allow their users to thank infrastructure providers or content curators for specific contributions?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Formal governance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To what extent would more formal governance structures be helpful?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7" name="Google Shape;147;p22"/>
          <p:cNvSpPr txBox="1"/>
          <p:nvPr>
            <p:ph type="title"/>
          </p:nvPr>
        </p:nvSpPr>
        <p:spPr>
          <a:xfrm>
            <a:off x="348450" y="404250"/>
            <a:ext cx="8661000" cy="108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Support mechanisms and governance structures for data collaborations across organizations/ communities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policies for data collaborations</a:t>
            </a:r>
            <a:endParaRPr/>
          </a:p>
        </p:txBody>
      </p:sp>
      <p:sp>
        <p:nvSpPr>
          <p:cNvPr id="153" name="Google Shape;153;p23"/>
          <p:cNvSpPr txBox="1"/>
          <p:nvPr/>
        </p:nvSpPr>
        <p:spPr>
          <a:xfrm>
            <a:off x="231250" y="1124775"/>
            <a:ext cx="8710200" cy="4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Anyone can view &amp; edit, often in the language of their choice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Contributions are CC0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Only CC0/public domain data can be imported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Anything can be exported and remixed in any way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Strong emphasis on verifiability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Community processes for 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coordination (e.g.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Project chat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WikiProjects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data modeling (e.g.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Property proposals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scaling (e.g.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Bot requests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requesting/ offering help (e.g.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7"/>
              </a:rPr>
              <a:t>with SPARQL queries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…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/>
          <p:nvPr/>
        </p:nvSpPr>
        <p:spPr>
          <a:xfrm>
            <a:off x="231250" y="1658175"/>
            <a:ext cx="8710200" cy="16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Point for discussion: 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Tragedy of the Commons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How can we systemically encourage users of Wikidata’s resources to “give back” eventually?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9" name="Google Shape;159;p24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policies for data collaborations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5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Funding sources for data collaborations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5"/>
          <p:cNvSpPr txBox="1"/>
          <p:nvPr/>
        </p:nvSpPr>
        <p:spPr>
          <a:xfrm>
            <a:off x="231250" y="1124775"/>
            <a:ext cx="8912700" cy="4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Initial funding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: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Allen Institute for Artificial Intelligence [AI]²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Gordon and Betty Moore Foundation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Google, Inc.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Current funding: 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7M individual donors supporting the Wikimedia ecosystem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project-based funding, e.g. from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Volkswagenstiftung (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example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Sloan Foundation (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example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Other funding sources: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U.S. 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National Institutes of Health (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7"/>
              </a:rPr>
              <a:t>just dried up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), …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6"/>
          <p:cNvSpPr txBox="1"/>
          <p:nvPr>
            <p:ph type="title"/>
          </p:nvPr>
        </p:nvSpPr>
        <p:spPr>
          <a:xfrm>
            <a:off x="348450" y="480450"/>
            <a:ext cx="87102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Funding sources for data collaborations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6"/>
          <p:cNvSpPr txBox="1"/>
          <p:nvPr/>
        </p:nvSpPr>
        <p:spPr>
          <a:xfrm>
            <a:off x="231250" y="1429575"/>
            <a:ext cx="8710200" cy="3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Point for discussion: 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Sustainable workflows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If project-based funding ends, the Wikidata infrastructure &amp; data 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remain, 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and some of the community remain active.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3" marL="18288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contrast this with traditional research funding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If Wikidata is increasingly used as a research infrastructure, how can it be integrated better with classical research funding workflows?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7"/>
          <p:cNvSpPr txBox="1"/>
          <p:nvPr>
            <p:ph type="title"/>
          </p:nvPr>
        </p:nvSpPr>
        <p:spPr>
          <a:xfrm>
            <a:off x="348450" y="480450"/>
            <a:ext cx="87102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workflows designed for (external) data collaborations</a:t>
            </a:r>
            <a:endParaRPr/>
          </a:p>
        </p:txBody>
      </p:sp>
      <p:sp>
        <p:nvSpPr>
          <p:cNvPr id="177" name="Google Shape;177;p27"/>
          <p:cNvSpPr txBox="1"/>
          <p:nvPr/>
        </p:nvSpPr>
        <p:spPr>
          <a:xfrm>
            <a:off x="231250" y="1124775"/>
            <a:ext cx="8710200" cy="4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Data under CC0: importing only CC0, exporting anywhere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Software under OSI-approved licenses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Data accessible via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UI (anyone can read and edit, </a:t>
            </a:r>
            <a:r>
              <a:rPr i="1" lang="en-GB" sz="2300">
                <a:latin typeface="Lato"/>
                <a:ea typeface="Lato"/>
                <a:cs typeface="Lato"/>
                <a:sym typeface="Lato"/>
              </a:rPr>
              <a:t>in their language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API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 (anyone can read and, many can edit)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SPARQL endpoint 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(anyone can query)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inc. federated queries to and from selected endpoints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Dumps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 (anyone can download)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including mirrors (anyone is invited to help)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Rich use of internal and external identifiers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Community processes for collaboration (≠ one-off dumps)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8"/>
          <p:cNvSpPr txBox="1"/>
          <p:nvPr>
            <p:ph type="title"/>
          </p:nvPr>
        </p:nvSpPr>
        <p:spPr>
          <a:xfrm>
            <a:off x="348450" y="480450"/>
            <a:ext cx="87102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workflows designed for (external) data collaborations</a:t>
            </a:r>
            <a:endParaRPr/>
          </a:p>
        </p:txBody>
      </p:sp>
      <p:sp>
        <p:nvSpPr>
          <p:cNvPr id="183" name="Google Shape;183;p28"/>
          <p:cNvSpPr txBox="1"/>
          <p:nvPr/>
        </p:nvSpPr>
        <p:spPr>
          <a:xfrm>
            <a:off x="231250" y="1353375"/>
            <a:ext cx="8710200" cy="3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Points for discussion: 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Systemic choices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How to decide - consistently across the research ecosystem - which data or metadata should go into Wikidata versus another Wikibase versus another database versus a dump etc.?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How to inform source databases systemically about relevant curation happening on Wikidata &amp; vice versa?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Why are so few ontologies CC0/ public domain?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9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Collaborative web platforms for data workflows</a:t>
            </a:r>
            <a:endParaRPr/>
          </a:p>
        </p:txBody>
      </p:sp>
      <p:sp>
        <p:nvSpPr>
          <p:cNvPr id="189" name="Google Shape;189;p29"/>
          <p:cNvSpPr txBox="1"/>
          <p:nvPr/>
        </p:nvSpPr>
        <p:spPr>
          <a:xfrm>
            <a:off x="383650" y="1505775"/>
            <a:ext cx="8710200" cy="3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Wikidata wiki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API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Editing frameworks like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PyWikiBot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Wikidata Integrator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7"/>
              </a:rPr>
              <a:t>Phabricator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8"/>
              </a:rPr>
              <a:t>PAWS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Frontends like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9"/>
              </a:rPr>
              <a:t>Scholia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0"/>
              </a:rPr>
              <a:t>Ordia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1"/>
              </a:rPr>
              <a:t>Reasonator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2"/>
              </a:rPr>
              <a:t>Inventaire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3"/>
              </a:rPr>
              <a:t>Tools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 and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4"/>
              </a:rPr>
              <a:t>Games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Cross-wiki scripting via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5"/>
              </a:rPr>
              <a:t>Lua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Collaborative curation, e.g. via the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6"/>
              </a:rPr>
              <a:t>Author Disambiguator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0"/>
          <p:cNvSpPr txBox="1"/>
          <p:nvPr/>
        </p:nvSpPr>
        <p:spPr>
          <a:xfrm>
            <a:off x="231250" y="1658175"/>
            <a:ext cx="87102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Points for discussion: 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End-to-end integration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As more and more aspects of scholarly workflows are covered by proprietary silos,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Wikimedia platforms are a key element of open alternatives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. How can we strengthen that?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5" name="Google Shape;195;p30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Collaborative web platforms for data workflows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1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Debating pros &amp; cons of centralized data services</a:t>
            </a:r>
            <a:endParaRPr/>
          </a:p>
        </p:txBody>
      </p:sp>
      <p:sp>
        <p:nvSpPr>
          <p:cNvPr id="201" name="Google Shape;201;p31"/>
          <p:cNvSpPr txBox="1"/>
          <p:nvPr/>
        </p:nvSpPr>
        <p:spPr>
          <a:xfrm>
            <a:off x="231250" y="1429575"/>
            <a:ext cx="8710200" cy="30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Item granularity: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Bonnie &amp; Clyde problem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Property scope, e.g.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minimal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/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maximal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 frequency of audible sound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Namespaces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7"/>
              </a:rPr>
              <a:t>Wikidata vs. Wikibase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8"/>
              </a:rPr>
              <a:t>Federated queries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 to and from any set of SPARQL endpoints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Hosting on shared infrastructure or not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e.g.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9"/>
              </a:rPr>
              <a:t>Toolforge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 or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0"/>
              </a:rPr>
              <a:t>Wikibase.Cloud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Structure of the talk</a:t>
            </a:r>
            <a:endParaRPr/>
          </a:p>
        </p:txBody>
      </p:sp>
      <p:sp>
        <p:nvSpPr>
          <p:cNvPr id="95" name="Google Shape;95;p14"/>
          <p:cNvSpPr txBox="1"/>
          <p:nvPr/>
        </p:nvSpPr>
        <p:spPr>
          <a:xfrm>
            <a:off x="231250" y="1658175"/>
            <a:ext cx="8710200" cy="3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Part 1: Overview of Wikidata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Part 2: Quick look at the session’s themes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Part 3: Wikidata examples for each of the themes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boundaries to watch out for: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linguistic, national, legal, technical, disciplinary, cultural, human/ machine, data type, metadata standard, expert/ layperson, desktop/ mobile, open/ closed licensing …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Part 4: Distill points for discussion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Part 5: Discussion</a:t>
            </a:r>
            <a:endParaRPr b="1"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2"/>
          <p:cNvSpPr txBox="1"/>
          <p:nvPr/>
        </p:nvSpPr>
        <p:spPr>
          <a:xfrm>
            <a:off x="231250" y="1658175"/>
            <a:ext cx="8710200" cy="19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Points for discussion: 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Control vs. community engagement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Operating a research infrastructure typically means having a lot of control, less of community. At Wikidata, the situation is reversed. What are the implications?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7" name="Google Shape;207;p32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Debating pros &amp; cons of centralized data services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3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Practical lessons learned</a:t>
            </a:r>
            <a:endParaRPr/>
          </a:p>
        </p:txBody>
      </p:sp>
      <p:sp>
        <p:nvSpPr>
          <p:cNvPr id="213" name="Google Shape;213;p33"/>
          <p:cNvSpPr txBox="1"/>
          <p:nvPr/>
        </p:nvSpPr>
        <p:spPr>
          <a:xfrm>
            <a:off x="231250" y="1277175"/>
            <a:ext cx="8710200" cy="30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Multilinguality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matters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, especially for crowdsourcing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Avoid depending on non-open infrastructure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e.g.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Blazegraph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 was bought, not developed any more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Empower user communities, e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ncourage experimentation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Sum of all Paintings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WikiCite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Don’t forget some fun elements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Disambiguate early and often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Archive early and often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4"/>
          <p:cNvSpPr txBox="1"/>
          <p:nvPr/>
        </p:nvSpPr>
        <p:spPr>
          <a:xfrm>
            <a:off x="231250" y="1658175"/>
            <a:ext cx="8710200" cy="19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Points for discussion: 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Collective learning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2" marL="13716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■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Given the complexity of Wikidata’s content/ community/ infrastructure and their environment, how can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learning patterns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 be shared effectively?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9" name="Google Shape;219;p34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Practical lessons learned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5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Thank you for your attention!</a:t>
            </a:r>
            <a:endParaRPr/>
          </a:p>
        </p:txBody>
      </p:sp>
      <p:sp>
        <p:nvSpPr>
          <p:cNvPr id="225" name="Google Shape;225;p35"/>
          <p:cNvSpPr txBox="1"/>
          <p:nvPr>
            <p:ph idx="1" type="body"/>
          </p:nvPr>
        </p:nvSpPr>
        <p:spPr>
          <a:xfrm>
            <a:off x="729450" y="2078875"/>
            <a:ext cx="7688700" cy="49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/>
              <a:t>You can find the slides at </a:t>
            </a:r>
            <a:r>
              <a:rPr lang="en-GB" sz="1600" u="sng">
                <a:solidFill>
                  <a:schemeClr val="hlink"/>
                </a:solidFill>
                <a:hlinkClick r:id="rId3"/>
              </a:rPr>
              <a:t>https://doi.org/10.5281/zenodo.6670026</a:t>
            </a:r>
            <a:r>
              <a:rPr lang="en-GB" sz="1600"/>
              <a:t> .</a:t>
            </a:r>
            <a:endParaRPr sz="1600"/>
          </a:p>
        </p:txBody>
      </p:sp>
      <p:sp>
        <p:nvSpPr>
          <p:cNvPr id="226" name="Google Shape;226;p35"/>
          <p:cNvSpPr txBox="1"/>
          <p:nvPr>
            <p:ph type="title"/>
          </p:nvPr>
        </p:nvSpPr>
        <p:spPr>
          <a:xfrm>
            <a:off x="781300" y="2766450"/>
            <a:ext cx="7774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500"/>
              <a:t>Next stop</a:t>
            </a:r>
            <a:r>
              <a:rPr lang="en-GB" sz="5500"/>
              <a:t>: Discussion</a:t>
            </a:r>
            <a:endParaRPr sz="5500"/>
          </a:p>
        </p:txBody>
      </p:sp>
      <p:sp>
        <p:nvSpPr>
          <p:cNvPr id="227" name="Google Shape;227;p35"/>
          <p:cNvSpPr txBox="1"/>
          <p:nvPr/>
        </p:nvSpPr>
        <p:spPr>
          <a:xfrm>
            <a:off x="932200" y="4113400"/>
            <a:ext cx="79050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User:Daniel Mietchen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/ </a:t>
            </a:r>
            <a:r>
              <a:rPr lang="en-GB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@EvoMRI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/ </a:t>
            </a:r>
            <a:r>
              <a:rPr lang="en-GB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ORCID: 0000-0001-9488-1870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7"/>
              </a:rPr>
              <a:t>Leibniz Institute of Freshwater Ecology and Inland Fisheries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&amp; </a:t>
            </a:r>
            <a:r>
              <a:rPr lang="en-GB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8"/>
              </a:rPr>
              <a:t>Ronin Institute for Independent Scholarship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&amp; </a:t>
            </a:r>
            <a:r>
              <a:rPr lang="en-GB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9"/>
              </a:rPr>
              <a:t>Institute for Globally Distributed Open Research and Education (IGDORE)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075" y="183800"/>
            <a:ext cx="9201075" cy="403895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>
            <p:ph type="ctrTitle"/>
          </p:nvPr>
        </p:nvSpPr>
        <p:spPr>
          <a:xfrm>
            <a:off x="196050" y="2389250"/>
            <a:ext cx="8171100" cy="20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</a:rPr>
              <a:t>Background image: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Global </a:t>
            </a:r>
            <a:r>
              <a:rPr lang="en-GB" u="sng">
                <a:solidFill>
                  <a:srgbClr val="00FFFF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Air</a:t>
            </a:r>
            <a:r>
              <a:rPr lang="en-GB" u="sng">
                <a:solidFill>
                  <a:schemeClr val="lt1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and </a:t>
            </a:r>
            <a:r>
              <a:rPr lang="en-GB" u="sng">
                <a:solidFill>
                  <a:srgbClr val="00FF00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Sea</a:t>
            </a:r>
            <a:r>
              <a:rPr lang="en-GB" u="sng">
                <a:solidFill>
                  <a:schemeClr val="lt1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Routes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lt1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Dominic Alves</a:t>
            </a:r>
            <a:r>
              <a:rPr lang="en-GB">
                <a:solidFill>
                  <a:schemeClr val="lt1"/>
                </a:solidFill>
              </a:rPr>
              <a:t>, </a:t>
            </a:r>
            <a:r>
              <a:rPr lang="en-GB" u="sng">
                <a:solidFill>
                  <a:schemeClr val="lt1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2.0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/>
        </p:nvSpPr>
        <p:spPr>
          <a:xfrm>
            <a:off x="231250" y="1124775"/>
            <a:ext cx="8710200" cy="4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Part of the ecosystem around Wikipedia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Open data (</a:t>
            </a:r>
            <a:r>
              <a:rPr i="1" lang="en-GB" sz="23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CC0</a:t>
            </a:r>
            <a:r>
              <a:rPr i="1" lang="en-GB" sz="2300">
                <a:latin typeface="Lato"/>
                <a:ea typeface="Lato"/>
                <a:cs typeface="Lato"/>
                <a:sym typeface="Lato"/>
              </a:rPr>
              <a:t>) served via open software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Cross-disciplinary knowledge graph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Collaborative platform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Global community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FAIR (meta)data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Multilingual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b="1" i="1" lang="en-GB" sz="2300">
                <a:latin typeface="Lato"/>
                <a:ea typeface="Lato"/>
                <a:cs typeface="Lato"/>
                <a:sym typeface="Lato"/>
              </a:rPr>
              <a:t>Edit button for the semantic web</a:t>
            </a:r>
            <a:endParaRPr b="1"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20k active contributors, incl. 300 bots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100M items, 10k properties, 700k lexemes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10B triples, </a:t>
            </a:r>
            <a:r>
              <a:rPr i="1" lang="en-GB" sz="2300">
                <a:latin typeface="Lato"/>
                <a:ea typeface="Lato"/>
                <a:cs typeface="Lato"/>
                <a:sym typeface="Lato"/>
              </a:rPr>
              <a:t>200 queries per second, </a:t>
            </a:r>
            <a:r>
              <a:rPr i="1" lang="en-GB" sz="2300">
                <a:latin typeface="Lato"/>
                <a:ea typeface="Lato"/>
                <a:cs typeface="Lato"/>
                <a:sym typeface="Lato"/>
              </a:rPr>
              <a:t>100 edits per minute</a:t>
            </a:r>
            <a:endParaRPr b="1" i="1" sz="23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7" name="Google Shape;107;p16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Part 1: Overview of Wikidata</a:t>
            </a:r>
            <a:endParaRPr/>
          </a:p>
        </p:txBody>
      </p:sp>
      <p:pic>
        <p:nvPicPr>
          <p:cNvPr id="108" name="Google Shape;108;p16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82826" y="1827907"/>
            <a:ext cx="3861176" cy="2168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725" y="0"/>
            <a:ext cx="9143999" cy="5206574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 txBox="1"/>
          <p:nvPr/>
        </p:nvSpPr>
        <p:spPr>
          <a:xfrm>
            <a:off x="2143300" y="4735300"/>
            <a:ext cx="4036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Disasters known to Wikidata: </a:t>
            </a:r>
            <a:r>
              <a:rPr lang="en-GB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https://w.wiki/ho3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442860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8"/>
          <p:cNvSpPr txBox="1"/>
          <p:nvPr/>
        </p:nvSpPr>
        <p:spPr>
          <a:xfrm>
            <a:off x="2981500" y="2220700"/>
            <a:ext cx="4036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Paintings depicting icebergs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en-GB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https://w.wiki/8jz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533400"/>
            <a:ext cx="8839200" cy="4114667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9"/>
          <p:cNvSpPr txBox="1"/>
          <p:nvPr/>
        </p:nvSpPr>
        <p:spPr>
          <a:xfrm>
            <a:off x="294375" y="4770075"/>
            <a:ext cx="496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https://scholia.toolforge.org/topic/Q183368#uses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" name="Google Shape;127;p19"/>
          <p:cNvSpPr txBox="1"/>
          <p:nvPr>
            <p:ph type="title"/>
          </p:nvPr>
        </p:nvSpPr>
        <p:spPr>
          <a:xfrm>
            <a:off x="247900" y="175650"/>
            <a:ext cx="72072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</a:t>
            </a:r>
            <a:r>
              <a:rPr lang="en-GB"/>
              <a:t>esources used to study invasive species</a:t>
            </a:r>
            <a:endParaRPr/>
          </a:p>
        </p:txBody>
      </p:sp>
      <p:sp>
        <p:nvSpPr>
          <p:cNvPr id="128" name="Google Shape;128;p19"/>
          <p:cNvSpPr txBox="1"/>
          <p:nvPr/>
        </p:nvSpPr>
        <p:spPr>
          <a:xfrm>
            <a:off x="4705550" y="4656725"/>
            <a:ext cx="3885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Incomplete? </a:t>
            </a:r>
            <a:r>
              <a:rPr lang="en-GB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Contribute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 txBox="1"/>
          <p:nvPr>
            <p:ph type="title"/>
          </p:nvPr>
        </p:nvSpPr>
        <p:spPr>
          <a:xfrm>
            <a:off x="348450" y="4804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Part 2: Quick look at the session’s themes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1250" y="1658175"/>
            <a:ext cx="8710200" cy="30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rabicPeriod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Support and governance for data collaborations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rabicPeriod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Data policies </a:t>
            </a:r>
            <a:r>
              <a:rPr i="1" lang="en-GB" sz="2300">
                <a:latin typeface="Lato"/>
                <a:ea typeface="Lato"/>
                <a:cs typeface="Lato"/>
                <a:sym typeface="Lato"/>
              </a:rPr>
              <a:t>for data collaborations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rabicPeriod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Funding sources for data collaborations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rabicPeriod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Data workflows designed </a:t>
            </a:r>
            <a:r>
              <a:rPr i="1" lang="en-GB" sz="2300">
                <a:latin typeface="Lato"/>
                <a:ea typeface="Lato"/>
                <a:cs typeface="Lato"/>
                <a:sym typeface="Lato"/>
              </a:rPr>
              <a:t>for (external) data collaborations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rabicPeriod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Collaborative web platforms for data workflows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rabicPeriod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Examples and insights from </a:t>
            </a:r>
            <a:r>
              <a:rPr i="1" lang="en-GB" sz="2300">
                <a:latin typeface="Lato"/>
                <a:ea typeface="Lato"/>
                <a:cs typeface="Lato"/>
                <a:sym typeface="Lato"/>
              </a:rPr>
              <a:t>data collaborations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rabicPeriod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Debating pros &amp; cons of centralized data services.</a:t>
            </a:r>
            <a:endParaRPr i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rabicPeriod"/>
            </a:pPr>
            <a:r>
              <a:rPr i="1" lang="en-GB" sz="2300">
                <a:latin typeface="Lato"/>
                <a:ea typeface="Lato"/>
                <a:cs typeface="Lato"/>
                <a:sym typeface="Lato"/>
              </a:rPr>
              <a:t>Practical lessons learned</a:t>
            </a:r>
            <a:endParaRPr b="1"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>
            <p:ph type="title"/>
          </p:nvPr>
        </p:nvSpPr>
        <p:spPr>
          <a:xfrm>
            <a:off x="348450" y="404250"/>
            <a:ext cx="8661000" cy="108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Support mechanisms and governance structures for data collaborations across organizations/ communities</a:t>
            </a:r>
            <a:endParaRPr/>
          </a:p>
        </p:txBody>
      </p:sp>
      <p:sp>
        <p:nvSpPr>
          <p:cNvPr id="140" name="Google Shape;140;p21"/>
          <p:cNvSpPr txBox="1"/>
          <p:nvPr/>
        </p:nvSpPr>
        <p:spPr>
          <a:xfrm>
            <a:off x="231250" y="1658175"/>
            <a:ext cx="8710200" cy="3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Wikidata Tours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Data donation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 guidelines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Assume good faith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Trust but verify (e.g.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ORES</a:t>
            </a:r>
            <a:r>
              <a:rPr lang="en-GB" sz="2300">
                <a:latin typeface="Lato"/>
                <a:ea typeface="Lato"/>
                <a:cs typeface="Lato"/>
                <a:sym typeface="Lato"/>
              </a:rPr>
              <a:t>)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7"/>
              </a:rPr>
              <a:t>Notability criteria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Consensus culture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Open documentation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Various discussion fora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Page protection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1" name="Google Shape;141;p21"/>
          <p:cNvSpPr txBox="1"/>
          <p:nvPr/>
        </p:nvSpPr>
        <p:spPr>
          <a:xfrm>
            <a:off x="4269850" y="1658175"/>
            <a:ext cx="4671600" cy="3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8"/>
              </a:rPr>
              <a:t>Weekly status updates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9"/>
              </a:rPr>
              <a:t>Events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0"/>
              </a:rPr>
              <a:t>Wikidata birthday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1"/>
              </a:rPr>
              <a:t>WikidataCon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2"/>
              </a:rPr>
              <a:t>Wikidata Quality Days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1" marL="9144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○"/>
            </a:pP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3"/>
              </a:rPr>
              <a:t>Wikidata Training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SWJ </a:t>
            </a:r>
            <a:r>
              <a:rPr lang="en-GB" sz="2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14"/>
              </a:rPr>
              <a:t>Special Issue on Wikidata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Thank you button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Char char="●"/>
            </a:pPr>
            <a:r>
              <a:rPr lang="en-GB" sz="2300">
                <a:latin typeface="Lato"/>
                <a:ea typeface="Lato"/>
                <a:cs typeface="Lato"/>
                <a:sym typeface="Lato"/>
              </a:rPr>
              <a:t>Hundreds of </a:t>
            </a:r>
            <a:r>
              <a:rPr lang="en-GB" sz="23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tools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